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http://politicalmaps.org/2012-electoral-map/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data was collected by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do we elect a president in the US?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http://www.nytimes.com/interactive/2015/07/24/business/international/the-world-according-to-china-investment-maps.html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Thanks, Zoey!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http://www.nytimes.com/interactive/2015/10/31/upshot/who-still-doesnt-have-health-insurance-obamacare.html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http://www.nytimes.com/interactive/2015/07/24/business/international/the-world-according-to-china-investment-maps.html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Thanks, Zoey!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http://www.nytimes.com/interactive/2015/10/31/upshot/who-still-doesnt-have-health-insurance-obamacare.html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http://visual.ly/macrometeorites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Thanks, Abigail!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http://www.nytimes.com/interactive/2015/10/31/upshot/who-still-doesnt-have-health-insurance-obamacare.html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http://www.visualnews.com/2015/07/02/data-visualization-101-heatmaps/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http://front.dadaviz.com/media/viz_images/global-flight-network-1420035245.85-1666817.png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science.smith.edu/~jcrouser/SDS136/labs/lab6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://www.nytimes.com/interactive/2015/10/31/upshot/who-still-doesnt-have-health-insurance-obamacare.html" TargetMode="External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06: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GEOGRAPHIC VISUALIZATION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October 20, 2016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SDS 136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Examples: NYT maps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3-21 at 11.29.16 AM.png"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99772"/>
            <a:ext cx="9144000" cy="5458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makes geographic visualizations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compelling?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Activity: 3D grumpy cat (5-7 min)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umpy-cat-face-clipart-1.png" id="178" name="Google Shape;17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7832" l="0" r="0" t="-17833"/>
          <a:stretch/>
        </p:blipFill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 rotWithShape="1">
          <a:blip r:embed="rId4">
            <a:alphaModFix/>
          </a:blip>
          <a:srcRect b="4444" l="29166" r="18332" t="3331"/>
          <a:stretch/>
        </p:blipFill>
        <p:spPr>
          <a:xfrm>
            <a:off x="4648200" y="1219200"/>
            <a:ext cx="3988547" cy="525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Challenge 1: flat earth?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34375" r="-3437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0200"/>
            <a:ext cx="9144000" cy="477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Impact of map projections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5890" l="-3102" r="-3102" t="0"/>
          <a:stretch/>
        </p:blipFill>
        <p:spPr>
          <a:xfrm>
            <a:off x="457200" y="1371600"/>
            <a:ext cx="4038600" cy="1137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-8106" l="0" r="0" t="-8106"/>
          <a:stretch/>
        </p:blipFill>
        <p:spPr>
          <a:xfrm>
            <a:off x="4648200" y="1371600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32106" l="-3102" r="-3102" t="24110"/>
          <a:stretch/>
        </p:blipFill>
        <p:spPr>
          <a:xfrm>
            <a:off x="457200" y="2509181"/>
            <a:ext cx="4038600" cy="206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-3102" r="-3102" t="69689"/>
          <a:stretch/>
        </p:blipFill>
        <p:spPr>
          <a:xfrm>
            <a:off x="457200" y="4589611"/>
            <a:ext cx="4038600" cy="143018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4572000" y="6243935"/>
            <a:ext cx="4572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Deetz, C. H., &amp; Adams, O. S. (1921). Elements of map projection with applications to map and chart construction.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914400" y="6243935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Campbell, J.E., &amp; Shin, M. (2012). Geographic Information System Basics.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Challenge 2: granularity mismatch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5054" r="-5053" t="0"/>
          <a:stretch/>
        </p:blipFill>
        <p:spPr>
          <a:xfrm>
            <a:off x="609600" y="13716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courtesy of politicalmaps.org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2012 Presidential Election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5124" r="-5124" t="0"/>
          <a:stretch/>
        </p:blipFill>
        <p:spPr>
          <a:xfrm>
            <a:off x="609600" y="14478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courtesy of politicalmaps.org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605" r="-2604" t="0"/>
          <a:stretch/>
        </p:blipFill>
        <p:spPr>
          <a:xfrm rot="170225">
            <a:off x="759171" y="1407005"/>
            <a:ext cx="7705626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2012 Presidential Election</a:t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6605639" y="6546358"/>
            <a:ext cx="269076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courtesy of politicalmaps.org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Challenge 3: perceptual trickery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Flashback to when we talked about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perception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preattentive features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at work in these maps?</a:t>
            </a:r>
            <a:endParaRPr/>
          </a:p>
        </p:txBody>
      </p:sp>
      <p:grpSp>
        <p:nvGrpSpPr>
          <p:cNvPr id="230" name="Google Shape;230;p30"/>
          <p:cNvGrpSpPr/>
          <p:nvPr/>
        </p:nvGrpSpPr>
        <p:grpSpPr>
          <a:xfrm>
            <a:off x="3733800" y="3180922"/>
            <a:ext cx="2073310" cy="2384635"/>
            <a:chOff x="748997" y="1295400"/>
            <a:chExt cx="2073310" cy="2384635"/>
          </a:xfrm>
        </p:grpSpPr>
        <p:pic>
          <p:nvPicPr>
            <p:cNvPr id="231" name="Google Shape;231;p30"/>
            <p:cNvPicPr preferRelativeResize="0"/>
            <p:nvPr/>
          </p:nvPicPr>
          <p:blipFill rotWithShape="1">
            <a:blip r:embed="rId3">
              <a:alphaModFix/>
            </a:blip>
            <a:srcRect b="3541" l="2843" r="3868" t="2725"/>
            <a:stretch/>
          </p:blipFill>
          <p:spPr>
            <a:xfrm>
              <a:off x="748997" y="1584912"/>
              <a:ext cx="2073310" cy="2095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0"/>
            <p:cNvSpPr txBox="1"/>
            <p:nvPr/>
          </p:nvSpPr>
          <p:spPr>
            <a:xfrm>
              <a:off x="1143000" y="1295400"/>
              <a:ext cx="12879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color (hue)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30"/>
          <p:cNvGrpSpPr/>
          <p:nvPr/>
        </p:nvGrpSpPr>
        <p:grpSpPr>
          <a:xfrm>
            <a:off x="838200" y="3124200"/>
            <a:ext cx="2313892" cy="2441357"/>
            <a:chOff x="3505200" y="4050268"/>
            <a:chExt cx="2313892" cy="2441357"/>
          </a:xfrm>
        </p:grpSpPr>
        <p:pic>
          <p:nvPicPr>
            <p:cNvPr id="234" name="Google Shape;234;p30"/>
            <p:cNvPicPr preferRelativeResize="0"/>
            <p:nvPr/>
          </p:nvPicPr>
          <p:blipFill rotWithShape="1">
            <a:blip r:embed="rId4">
              <a:alphaModFix/>
            </a:blip>
            <a:srcRect b="2754" l="0" r="0" t="2055"/>
            <a:stretch/>
          </p:blipFill>
          <p:spPr>
            <a:xfrm>
              <a:off x="3581400" y="4363934"/>
              <a:ext cx="2222500" cy="2127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0"/>
            <p:cNvSpPr txBox="1"/>
            <p:nvPr/>
          </p:nvSpPr>
          <p:spPr>
            <a:xfrm>
              <a:off x="3505200" y="4050268"/>
              <a:ext cx="23138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clustering (proximity)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30"/>
          <p:cNvGrpSpPr/>
          <p:nvPr/>
        </p:nvGrpSpPr>
        <p:grpSpPr>
          <a:xfrm>
            <a:off x="6254416" y="3124291"/>
            <a:ext cx="2127584" cy="2438400"/>
            <a:chOff x="6477000" y="4050268"/>
            <a:chExt cx="2127584" cy="2438400"/>
          </a:xfrm>
        </p:grpSpPr>
        <p:pic>
          <p:nvPicPr>
            <p:cNvPr id="237" name="Google Shape;237;p30"/>
            <p:cNvPicPr preferRelativeResize="0"/>
            <p:nvPr/>
          </p:nvPicPr>
          <p:blipFill rotWithShape="1">
            <a:blip r:embed="rId5">
              <a:alphaModFix/>
            </a:blip>
            <a:srcRect b="4027" l="1988" r="2282" t="3210"/>
            <a:stretch/>
          </p:blipFill>
          <p:spPr>
            <a:xfrm>
              <a:off x="6477000" y="4415255"/>
              <a:ext cx="2127584" cy="2073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30"/>
            <p:cNvSpPr txBox="1"/>
            <p:nvPr/>
          </p:nvSpPr>
          <p:spPr>
            <a:xfrm>
              <a:off x="7210060" y="4050268"/>
              <a:ext cx="59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size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605" r="-2604" t="0"/>
          <a:stretch/>
        </p:blipFill>
        <p:spPr>
          <a:xfrm rot="170225">
            <a:off x="759171" y="1407005"/>
            <a:ext cx="7705626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2012 Presidential Election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5622601" y="6546350"/>
            <a:ext cx="345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courtesy of h\ttp://politicalmaps.org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/>
          <p:nvPr/>
        </p:nvSpPr>
        <p:spPr>
          <a:xfrm rot="255664">
            <a:off x="4114800" y="1432554"/>
            <a:ext cx="3429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5105400" y="5445512"/>
            <a:ext cx="1676400" cy="8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 b="5116" l="0" r="0" t="5117"/>
          <a:stretch/>
        </p:blipFill>
        <p:spPr>
          <a:xfrm>
            <a:off x="762000" y="13716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 of geographic data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Guidelines for making good geoviz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6: Maps in Tableau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2012 Presidential Election</a:t>
            </a:r>
            <a:endParaRPr/>
          </a:p>
        </p:txBody>
      </p:sp>
      <p:sp>
        <p:nvSpPr>
          <p:cNvPr id="254" name="Google Shape;254;p32"/>
          <p:cNvSpPr txBox="1"/>
          <p:nvPr/>
        </p:nvSpPr>
        <p:spPr>
          <a:xfrm>
            <a:off x="2590800" y="5562600"/>
            <a:ext cx="3879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Electoral Votes Captured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765048" y="2416529"/>
            <a:ext cx="7083552" cy="1066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765048" y="3940529"/>
            <a:ext cx="4395216" cy="1066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914400" y="2615624"/>
            <a:ext cx="6934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OBAMA					    332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914400" y="4139624"/>
            <a:ext cx="426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ROMNEY		     206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" name="Google Shape;259;p32"/>
          <p:cNvCxnSpPr/>
          <p:nvPr/>
        </p:nvCxnSpPr>
        <p:spPr>
          <a:xfrm rot="10800000">
            <a:off x="6553200" y="1752600"/>
            <a:ext cx="0" cy="3733800"/>
          </a:xfrm>
          <a:prstGeom prst="straightConnector1">
            <a:avLst/>
          </a:prstGeom>
          <a:noFill/>
          <a:ln cap="rnd" cmpd="sng" w="38100">
            <a:solidFill>
              <a:srgbClr val="292934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0" name="Google Shape;260;p32"/>
          <p:cNvCxnSpPr/>
          <p:nvPr/>
        </p:nvCxnSpPr>
        <p:spPr>
          <a:xfrm rot="10800000">
            <a:off x="762000" y="1828800"/>
            <a:ext cx="0" cy="3733800"/>
          </a:xfrm>
          <a:prstGeom prst="straightConnector1">
            <a:avLst/>
          </a:prstGeom>
          <a:noFill/>
          <a:ln cap="rnd" cmpd="sng" w="38100">
            <a:solidFill>
              <a:srgbClr val="29293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" name="Google Shape;261;p32"/>
          <p:cNvCxnSpPr/>
          <p:nvPr/>
        </p:nvCxnSpPr>
        <p:spPr>
          <a:xfrm rot="10800000">
            <a:off x="762000" y="5562600"/>
            <a:ext cx="7010400" cy="0"/>
          </a:xfrm>
          <a:prstGeom prst="straightConnector1">
            <a:avLst/>
          </a:prstGeom>
          <a:noFill/>
          <a:ln cap="rnd" cmpd="sng" w="38100">
            <a:solidFill>
              <a:srgbClr val="29293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" name="Google Shape;262;p32"/>
          <p:cNvSpPr txBox="1"/>
          <p:nvPr/>
        </p:nvSpPr>
        <p:spPr>
          <a:xfrm rot="5400000">
            <a:off x="5760530" y="4199799"/>
            <a:ext cx="16220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270 votes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needed to win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3340" r="-13339" t="0"/>
          <a:stretch/>
        </p:blipFill>
        <p:spPr>
          <a:xfrm>
            <a:off x="-304800" y="1148643"/>
            <a:ext cx="9448800" cy="559928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Challenge 4: non-adjacent comparison 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courtesy of http://politicalmaps.org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33"/>
          <p:cNvGrpSpPr/>
          <p:nvPr/>
        </p:nvGrpSpPr>
        <p:grpSpPr>
          <a:xfrm>
            <a:off x="1143000" y="1828800"/>
            <a:ext cx="7010400" cy="2743200"/>
            <a:chOff x="1143000" y="1828800"/>
            <a:chExt cx="7010400" cy="2743200"/>
          </a:xfrm>
        </p:grpSpPr>
        <p:sp>
          <p:nvSpPr>
            <p:cNvPr id="271" name="Google Shape;271;p33"/>
            <p:cNvSpPr/>
            <p:nvPr/>
          </p:nvSpPr>
          <p:spPr>
            <a:xfrm>
              <a:off x="1143000" y="3810000"/>
              <a:ext cx="762000" cy="762000"/>
            </a:xfrm>
            <a:prstGeom prst="ellipse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7391400" y="1828800"/>
              <a:ext cx="762000" cy="762000"/>
            </a:xfrm>
            <a:prstGeom prst="ellipse">
              <a:avLst/>
            </a:prstGeom>
            <a:noFill/>
            <a:ln cap="flat" cmpd="sng" w="571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33"/>
          <p:cNvSpPr txBox="1"/>
          <p:nvPr/>
        </p:nvSpPr>
        <p:spPr>
          <a:xfrm>
            <a:off x="3733800" y="3352800"/>
            <a:ext cx="1839466" cy="92333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Maine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 California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voting similarly?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184" y="1148643"/>
            <a:ext cx="7458831" cy="5599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Challenge 5: missing data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6248400" y="6546358"/>
            <a:ext cx="28276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courtesy of http://politicalmaps.org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Challenge 6: occlusion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3-21 at 10.40.54 AM.png" id="287" name="Google Shape;2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98563"/>
            <a:ext cx="9144000" cy="4259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3-21 at 10.43.21 AM.png" id="288" name="Google Shape;2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143000"/>
            <a:ext cx="25527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3-21 at 10.43.47 AM.png" id="289" name="Google Shape;28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524000"/>
            <a:ext cx="6502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/>
          <p:nvPr/>
        </p:nvSpPr>
        <p:spPr>
          <a:xfrm>
            <a:off x="5715000" y="3352800"/>
            <a:ext cx="762000" cy="7620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5791200" y="4267200"/>
            <a:ext cx="2079566" cy="92333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going on in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Turkmenistan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Uzbekistan?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Discussion: (rough) guidelines for maps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we need to keep in mind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good geographic visualizations?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6: building maps in Tableau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for today’s lab are available at: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22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http://www.science.smith.edu/~jcrouser/SDS136/labs/lab6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be working with data on global rates of Tuberculosis from the World Health Organization</a:t>
            </a:r>
            <a:endParaRPr/>
          </a:p>
          <a:p>
            <a:pPr indent="-63055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worry if you don’t know anything about epidemiology (the study of disease) - just ask for help if you get stuck ☺</a:t>
            </a:r>
            <a:endParaRPr/>
          </a:p>
          <a:p>
            <a:pPr indent="-63055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get credit for this lab, post your map to Piazza along with a brief description of what you found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 next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8"/>
          <p:cNvSpPr txBox="1"/>
          <p:nvPr>
            <p:ph idx="1" type="body"/>
          </p:nvPr>
        </p:nvSpPr>
        <p:spPr>
          <a:xfrm>
            <a:off x="457200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week we have 2 special sessions (Tues. &amp; Thurs.) at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Smith College Museum of Art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Jordan will be away at a conference, but Maggie and Charlene will be there to facilitate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 in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Hillyer Atrium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9:00 sharp!</a:t>
            </a:r>
            <a:endParaRPr/>
          </a:p>
        </p:txBody>
      </p:sp>
      <p:grpSp>
        <p:nvGrpSpPr>
          <p:cNvPr id="311" name="Google Shape;311;p38"/>
          <p:cNvGrpSpPr/>
          <p:nvPr/>
        </p:nvGrpSpPr>
        <p:grpSpPr>
          <a:xfrm>
            <a:off x="767393" y="3657600"/>
            <a:ext cx="7609214" cy="2967261"/>
            <a:chOff x="467986" y="3212592"/>
            <a:chExt cx="8371214" cy="3264408"/>
          </a:xfrm>
        </p:grpSpPr>
        <p:pic>
          <p:nvPicPr>
            <p:cNvPr id="312" name="Google Shape;312;p38"/>
            <p:cNvPicPr preferRelativeResize="0"/>
            <p:nvPr/>
          </p:nvPicPr>
          <p:blipFill rotWithShape="1">
            <a:blip r:embed="rId3">
              <a:alphaModFix/>
            </a:blip>
            <a:srcRect b="0" l="0" r="15266" t="0"/>
            <a:stretch/>
          </p:blipFill>
          <p:spPr>
            <a:xfrm>
              <a:off x="467986" y="3220257"/>
              <a:ext cx="4152900" cy="3256743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pic>
          <p:nvPicPr>
            <p:cNvPr id="313" name="Google Shape;313;p38"/>
            <p:cNvPicPr preferRelativeResize="0"/>
            <p:nvPr/>
          </p:nvPicPr>
          <p:blipFill rotWithShape="1">
            <a:blip r:embed="rId4">
              <a:alphaModFix/>
            </a:blip>
            <a:srcRect b="0" l="10533" r="0" t="0"/>
            <a:stretch/>
          </p:blipFill>
          <p:spPr>
            <a:xfrm>
              <a:off x="4658985" y="3212592"/>
              <a:ext cx="4180215" cy="3264408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Geographic visualization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common: maps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for making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geospatial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comparisons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810897"/>
            <a:ext cx="7772400" cy="4047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Geographic visualization: points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3-21 at 10.40.54 AM.png" id="116" name="Google Shape;1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98563"/>
            <a:ext cx="9144000" cy="4259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3-21 at 10.43.21 AM.png" id="117" name="Google Shape;11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143000"/>
            <a:ext cx="25527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3-21 at 10.43.47 AM.png" id="118" name="Google Shape;11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524000"/>
            <a:ext cx="6502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Geographic visualization: glyphs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623" y="990600"/>
            <a:ext cx="841075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Geographic visualization: over time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3286"/>
            <a:ext cx="9144000" cy="460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Geographic visualization: filled regions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3-21 at 1.06.21 AM.png" id="139" name="Google Shape;139;p19"/>
          <p:cNvPicPr preferRelativeResize="0"/>
          <p:nvPr/>
        </p:nvPicPr>
        <p:blipFill rotWithShape="1">
          <a:blip r:embed="rId3">
            <a:alphaModFix/>
          </a:blip>
          <a:srcRect b="88034" l="0" r="0" t="0"/>
          <a:stretch/>
        </p:blipFill>
        <p:spPr>
          <a:xfrm>
            <a:off x="3581400" y="6265333"/>
            <a:ext cx="6350454" cy="592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9"/>
          <p:cNvGrpSpPr/>
          <p:nvPr/>
        </p:nvGrpSpPr>
        <p:grpSpPr>
          <a:xfrm>
            <a:off x="0" y="1143000"/>
            <a:ext cx="9135533" cy="5706533"/>
            <a:chOff x="29947" y="1143000"/>
            <a:chExt cx="9135533" cy="5706533"/>
          </a:xfrm>
        </p:grpSpPr>
        <p:pic>
          <p:nvPicPr>
            <p:cNvPr descr="Screen Shot 2016-03-21 at 1.06.21 AM.png" id="141" name="Google Shape;141;p19">
              <a:hlinkClick r:id="rId4"/>
            </p:cNvPr>
            <p:cNvPicPr preferRelativeResize="0"/>
            <p:nvPr/>
          </p:nvPicPr>
          <p:blipFill rotWithShape="1">
            <a:blip r:embed="rId3">
              <a:alphaModFix/>
            </a:blip>
            <a:srcRect b="8034" l="0" r="0" t="11282"/>
            <a:stretch/>
          </p:blipFill>
          <p:spPr>
            <a:xfrm>
              <a:off x="618716" y="1143000"/>
              <a:ext cx="7991884" cy="50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16-03-21 at 1.06.21 AM.png" id="142" name="Google Shape;142;p19"/>
            <p:cNvPicPr preferRelativeResize="0"/>
            <p:nvPr/>
          </p:nvPicPr>
          <p:blipFill rotWithShape="1">
            <a:blip r:embed="rId3">
              <a:alphaModFix/>
            </a:blip>
            <a:srcRect b="1539" l="0" r="56137" t="94016"/>
            <a:stretch/>
          </p:blipFill>
          <p:spPr>
            <a:xfrm>
              <a:off x="6379947" y="6553200"/>
              <a:ext cx="2785533" cy="220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947" y="6360583"/>
              <a:ext cx="1600200" cy="488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Geographic visualization: heatmaps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95400"/>
            <a:ext cx="85344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705" l="0" r="63294" t="85538"/>
          <a:stretch/>
        </p:blipFill>
        <p:spPr>
          <a:xfrm>
            <a:off x="2590800" y="6197599"/>
            <a:ext cx="3132667" cy="66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0" y="5410200"/>
            <a:ext cx="35052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Geographic visualization: connections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7971"/>
          <a:stretch/>
        </p:blipFill>
        <p:spPr>
          <a:xfrm>
            <a:off x="0" y="1219200"/>
            <a:ext cx="9144000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